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handoutMasterIdLst>
    <p:handoutMasterId r:id="rId26"/>
  </p:handoutMasterIdLst>
  <p:sldIdLst>
    <p:sldId id="256" r:id="rId2"/>
    <p:sldId id="289" r:id="rId3"/>
    <p:sldId id="257" r:id="rId4"/>
    <p:sldId id="268" r:id="rId5"/>
    <p:sldId id="261" r:id="rId6"/>
    <p:sldId id="260" r:id="rId7"/>
    <p:sldId id="265" r:id="rId8"/>
    <p:sldId id="269" r:id="rId9"/>
    <p:sldId id="266" r:id="rId10"/>
    <p:sldId id="290" r:id="rId11"/>
    <p:sldId id="270" r:id="rId12"/>
    <p:sldId id="272" r:id="rId13"/>
    <p:sldId id="274" r:id="rId14"/>
    <p:sldId id="275" r:id="rId15"/>
    <p:sldId id="276" r:id="rId16"/>
    <p:sldId id="278" r:id="rId17"/>
    <p:sldId id="282" r:id="rId18"/>
    <p:sldId id="283" r:id="rId19"/>
    <p:sldId id="285" r:id="rId20"/>
    <p:sldId id="287" r:id="rId21"/>
    <p:sldId id="263" r:id="rId22"/>
    <p:sldId id="262" r:id="rId23"/>
    <p:sldId id="264" r:id="rId24"/>
    <p:sldId id="288" r:id="rId2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36" d="100"/>
          <a:sy n="36" d="100"/>
        </p:scale>
        <p:origin x="-72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1"/>
  <c:chart>
    <c:title>
      <c:tx>
        <c:rich>
          <a:bodyPr/>
          <a:lstStyle/>
          <a:p>
            <a:pPr>
              <a:defRPr lang="fa-IR"/>
            </a:pPr>
            <a:r>
              <a:rPr lang="fa-IR"/>
              <a:t>مقايسه ارزيابي بين تمامي بيمارستانها</a:t>
            </a:r>
            <a:endParaRPr lang="en-US"/>
          </a:p>
        </c:rich>
      </c:tx>
      <c:layout/>
    </c:title>
    <c:plotArea>
      <c:layout>
        <c:manualLayout>
          <c:layoutTarget val="inner"/>
          <c:xMode val="edge"/>
          <c:yMode val="edge"/>
          <c:x val="0.14842471080003891"/>
          <c:y val="1.6078296072712429E-2"/>
          <c:w val="0.80759386847477665"/>
          <c:h val="0.7906845884768094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راهبردي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C</c:v>
                </c:pt>
                <c:pt idx="1">
                  <c:v>E</c:v>
                </c:pt>
                <c:pt idx="2">
                  <c:v>H</c:v>
                </c:pt>
                <c:pt idx="3">
                  <c:v>A</c:v>
                </c:pt>
                <c:pt idx="4">
                  <c:v>D</c:v>
                </c:pt>
                <c:pt idx="5">
                  <c:v>F</c:v>
                </c:pt>
                <c:pt idx="6">
                  <c:v>B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600</c:v>
                </c:pt>
                <c:pt idx="1">
                  <c:v>223.33</c:v>
                </c:pt>
                <c:pt idx="2">
                  <c:v>213.33</c:v>
                </c:pt>
                <c:pt idx="3">
                  <c:v>148.33000000000001</c:v>
                </c:pt>
                <c:pt idx="4">
                  <c:v>203.33</c:v>
                </c:pt>
                <c:pt idx="5">
                  <c:v>0</c:v>
                </c:pt>
                <c:pt idx="6">
                  <c:v>203.33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برنامه ريزي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C</c:v>
                </c:pt>
                <c:pt idx="1">
                  <c:v>E</c:v>
                </c:pt>
                <c:pt idx="2">
                  <c:v>H</c:v>
                </c:pt>
                <c:pt idx="3">
                  <c:v>A</c:v>
                </c:pt>
                <c:pt idx="4">
                  <c:v>D</c:v>
                </c:pt>
                <c:pt idx="5">
                  <c:v>F</c:v>
                </c:pt>
                <c:pt idx="6">
                  <c:v>B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559.42999999999938</c:v>
                </c:pt>
                <c:pt idx="1">
                  <c:v>311.64999999999998</c:v>
                </c:pt>
                <c:pt idx="2">
                  <c:v>417.53</c:v>
                </c:pt>
                <c:pt idx="3">
                  <c:v>414.4199999999995</c:v>
                </c:pt>
                <c:pt idx="4">
                  <c:v>374.97999999999951</c:v>
                </c:pt>
                <c:pt idx="5">
                  <c:v>91.66</c:v>
                </c:pt>
                <c:pt idx="6">
                  <c:v>238.87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عملياتي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C</c:v>
                </c:pt>
                <c:pt idx="1">
                  <c:v>E</c:v>
                </c:pt>
                <c:pt idx="2">
                  <c:v>H</c:v>
                </c:pt>
                <c:pt idx="3">
                  <c:v>A</c:v>
                </c:pt>
                <c:pt idx="4">
                  <c:v>D</c:v>
                </c:pt>
                <c:pt idx="5">
                  <c:v>F</c:v>
                </c:pt>
                <c:pt idx="6">
                  <c:v>B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595.80999999999949</c:v>
                </c:pt>
                <c:pt idx="1">
                  <c:v>447.18</c:v>
                </c:pt>
                <c:pt idx="2">
                  <c:v>447.57</c:v>
                </c:pt>
                <c:pt idx="3">
                  <c:v>594.07000000000005</c:v>
                </c:pt>
                <c:pt idx="4">
                  <c:v>594.26</c:v>
                </c:pt>
                <c:pt idx="5">
                  <c:v>336.96</c:v>
                </c:pt>
                <c:pt idx="6">
                  <c:v>463.38</c:v>
                </c:pt>
              </c:numCache>
            </c:numRef>
          </c:val>
        </c:ser>
        <c:axId val="94758016"/>
        <c:axId val="94759552"/>
      </c:barChart>
      <c:catAx>
        <c:axId val="9475801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fa-IR"/>
            </a:pPr>
            <a:endParaRPr lang="en-US"/>
          </a:p>
        </c:txPr>
        <c:crossAx val="94759552"/>
        <c:crosses val="autoZero"/>
        <c:auto val="1"/>
        <c:lblAlgn val="ctr"/>
        <c:lblOffset val="100"/>
      </c:catAx>
      <c:valAx>
        <c:axId val="94759552"/>
        <c:scaling>
          <c:orientation val="minMax"/>
        </c:scaling>
        <c:axPos val="l"/>
        <c:majorGridlines/>
        <c:title>
          <c:layout/>
          <c:txPr>
            <a:bodyPr/>
            <a:lstStyle/>
            <a:p>
              <a:pPr>
                <a:defRPr lang="fa-IR"/>
              </a:pPr>
              <a:endParaRPr lang="en-US"/>
            </a:p>
          </c:txPr>
        </c:title>
        <c:numFmt formatCode="General" sourceLinked="1"/>
        <c:majorTickMark val="none"/>
        <c:tickLblPos val="nextTo"/>
        <c:txPr>
          <a:bodyPr/>
          <a:lstStyle/>
          <a:p>
            <a:pPr>
              <a:defRPr lang="fa-IR"/>
            </a:pPr>
            <a:endParaRPr lang="en-US"/>
          </a:p>
        </c:txPr>
        <c:crossAx val="9475801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lang="fa-IR"/>
            </a:pPr>
            <a:endParaRPr lang="en-US"/>
          </a:p>
        </c:txPr>
      </c:dTable>
    </c:plotArea>
    <c:plotVisOnly val="1"/>
  </c:chart>
  <c:txPr>
    <a:bodyPr/>
    <a:lstStyle/>
    <a:p>
      <a:pPr>
        <a:defRPr sz="14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08547AC-ADC6-4A47-A6FF-DAD45366F6C3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DCCC75E-D31E-4AA3-945F-CBDA2185351E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a-I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a-I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327DF6B-5BEA-4CBF-8831-9A6F3E84FB82}" type="datetimeFigureOut">
              <a:rPr lang="fa-IR" smtClean="0"/>
              <a:pPr/>
              <a:t>1432/08/25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1B97285-89C1-41DA-AF9D-AAEFCBCA3AFF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605;&#1580;&#1605;&#1608;&#1593;&#1607;%20&#1662;&#1740;&#1575;&#1605;&#1607;&#1575;&#1740;%20&#1581;&#1575;&#1705;&#1605;&#1740;&#1578;%20&#1576;&#1575;&#1604;&#1740;&#1606;&#1740;" TargetMode="External"/><Relationship Id="rId2" Type="http://schemas.openxmlformats.org/officeDocument/2006/relationships/hyperlink" Target="&#1575;&#1602;&#1583;&#1575;&#1605;&#1575;&#1578;%20&#1575;&#1606;&#1580;&#1575;&#1605;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1578;&#1705;&#1585;&#1740;&#1605;%20&#1576;&#1740;&#1605;&#1575;&#1585;.docx" TargetMode="External"/><Relationship Id="rId4" Type="http://schemas.openxmlformats.org/officeDocument/2006/relationships/hyperlink" Target="&#1670;&#1705;%20&#1604;&#1740;&#1587;&#1578;%20&#1581;&#1575;&#1705;&#1605;&#1740;&#1578;%20&#1576;&#1575;&#1604;&#1740;&#1606;&#1740;.rar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5736" y="2636912"/>
            <a:ext cx="6172200" cy="1894362"/>
          </a:xfrm>
        </p:spPr>
        <p:txBody>
          <a:bodyPr>
            <a:normAutofit/>
          </a:bodyPr>
          <a:lstStyle/>
          <a:p>
            <a:r>
              <a:rPr lang="fa-IR" dirty="0" smtClean="0"/>
              <a:t>حاکمیت بالینی</a:t>
            </a:r>
            <a:br>
              <a:rPr lang="fa-IR" dirty="0" smtClean="0"/>
            </a:br>
            <a:r>
              <a:rPr lang="fa-IR" dirty="0" smtClean="0"/>
              <a:t> </a:t>
            </a:r>
            <a:br>
              <a:rPr lang="fa-IR" dirty="0" smtClean="0"/>
            </a:br>
            <a:r>
              <a:rPr lang="en-US" dirty="0" smtClean="0"/>
              <a:t>CLINICAL GOVERNANCE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1800" b="1" dirty="0" smtClean="0">
                <a:cs typeface="2  Titr" pitchFamily="2" charset="-78"/>
              </a:rPr>
              <a:t>معاونت درمان </a:t>
            </a:r>
          </a:p>
          <a:p>
            <a:r>
              <a:rPr lang="fa-IR" sz="1800" b="1" dirty="0" smtClean="0">
                <a:cs typeface="2  Titr" pitchFamily="2" charset="-78"/>
              </a:rPr>
              <a:t>امور بیمارستانها</a:t>
            </a:r>
          </a:p>
          <a:p>
            <a:r>
              <a:rPr lang="fa-IR" sz="1800" b="1" dirty="0" smtClean="0">
                <a:cs typeface="2  Titr" pitchFamily="2" charset="-78"/>
              </a:rPr>
              <a:t>اردیبهشت 90 </a:t>
            </a:r>
            <a:endParaRPr lang="fa-IR" sz="1800" b="1" dirty="0">
              <a:cs typeface="2 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467600" cy="5205192"/>
          </a:xfrm>
        </p:spPr>
        <p:txBody>
          <a:bodyPr/>
          <a:lstStyle/>
          <a:p>
            <a:r>
              <a:rPr lang="fa-IR" sz="4000" dirty="0" smtClean="0">
                <a:cs typeface="2  Titr" pitchFamily="2" charset="-78"/>
              </a:rPr>
              <a:t>هدف کلی :</a:t>
            </a:r>
          </a:p>
          <a:p>
            <a:endParaRPr lang="fa-IR" dirty="0" smtClean="0"/>
          </a:p>
          <a:p>
            <a:endParaRPr lang="fa-IR" dirty="0" smtClean="0"/>
          </a:p>
          <a:p>
            <a:pPr algn="ctr">
              <a:buNone/>
            </a:pPr>
            <a:r>
              <a:rPr lang="fa-IR" sz="3600" dirty="0" smtClean="0"/>
              <a:t>   ارتقاء دائمی ارائه خدمات سلامت بیمارمحور </a:t>
            </a:r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467600" cy="706090"/>
          </a:xfrm>
        </p:spPr>
        <p:txBody>
          <a:bodyPr/>
          <a:lstStyle/>
          <a:p>
            <a:pPr algn="r"/>
            <a:r>
              <a:rPr lang="fa-IR" dirty="0" smtClean="0"/>
              <a:t>اهداف اختصاصی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859216" cy="5616624"/>
          </a:xfrm>
        </p:spPr>
        <p:txBody>
          <a:bodyPr>
            <a:normAutofit lnSpcReduction="10000"/>
          </a:bodyPr>
          <a:lstStyle/>
          <a:p>
            <a:r>
              <a:rPr lang="fa-IR" dirty="0" smtClean="0">
                <a:hlinkClick r:id="rId2" action="ppaction://hlinksldjump"/>
              </a:rPr>
              <a:t>استقرار نظام مدیریت خطا و خطر و حفظ و ارتقاء ایمنی بیماران و کارکنان </a:t>
            </a:r>
            <a:endParaRPr lang="fa-IR" dirty="0" smtClean="0"/>
          </a:p>
          <a:p>
            <a:endParaRPr lang="fa-IR" dirty="0" smtClean="0"/>
          </a:p>
          <a:p>
            <a:r>
              <a:rPr lang="fa-IR" dirty="0" smtClean="0">
                <a:hlinkClick r:id="rId3" action="ppaction://hlinksldjump"/>
              </a:rPr>
              <a:t>استقرار نظام عملکرد و طبابت مبتنی برشواهد </a:t>
            </a:r>
            <a:endParaRPr lang="fa-IR" dirty="0" smtClean="0"/>
          </a:p>
          <a:p>
            <a:endParaRPr lang="fa-IR" dirty="0" smtClean="0"/>
          </a:p>
          <a:p>
            <a:r>
              <a:rPr lang="fa-IR" dirty="0" smtClean="0">
                <a:hlinkClick r:id="rId4" action="ppaction://hlinksldjump"/>
              </a:rPr>
              <a:t>استقرار نظام ممیزی بالینی </a:t>
            </a:r>
            <a:endParaRPr lang="fa-IR" dirty="0" smtClean="0"/>
          </a:p>
          <a:p>
            <a:endParaRPr lang="fa-IR" dirty="0" smtClean="0"/>
          </a:p>
          <a:p>
            <a:r>
              <a:rPr lang="fa-IR" dirty="0" smtClean="0">
                <a:hlinkClick r:id="rId5" action="ppaction://hlinksldjump"/>
              </a:rPr>
              <a:t>ارتقاء و بهبود فرآیند تعامل با بیماران و همراهان</a:t>
            </a:r>
            <a:endParaRPr lang="fa-IR" dirty="0" smtClean="0"/>
          </a:p>
          <a:p>
            <a:pPr>
              <a:buNone/>
            </a:pPr>
            <a:endParaRPr lang="fa-IR" dirty="0" smtClean="0"/>
          </a:p>
          <a:p>
            <a:r>
              <a:rPr lang="fa-IR" dirty="0" smtClean="0">
                <a:hlinkClick r:id="rId6" action="ppaction://hlinksldjump"/>
              </a:rPr>
              <a:t>ارتقاء و بهبود فرآیند آموزش و مهارت آموزی</a:t>
            </a:r>
            <a:endParaRPr lang="fa-IR" dirty="0" smtClean="0"/>
          </a:p>
          <a:p>
            <a:pPr>
              <a:buNone/>
            </a:pPr>
            <a:endParaRPr lang="fa-IR" dirty="0" smtClean="0"/>
          </a:p>
          <a:p>
            <a:r>
              <a:rPr lang="fa-IR" dirty="0" smtClean="0">
                <a:hlinkClick r:id="rId6" action="ppaction://hlinksldjump"/>
              </a:rPr>
              <a:t>ارتقاء و بهبود فرآیند مدیریت منابع انسانی </a:t>
            </a:r>
            <a:endParaRPr lang="fa-IR" dirty="0" smtClean="0"/>
          </a:p>
          <a:p>
            <a:pPr>
              <a:buNone/>
            </a:pPr>
            <a:endParaRPr lang="fa-IR" dirty="0" smtClean="0"/>
          </a:p>
          <a:p>
            <a:r>
              <a:rPr lang="fa-IR" dirty="0" smtClean="0">
                <a:hlinkClick r:id="rId7" action="ppaction://hlinksldjump"/>
              </a:rPr>
              <a:t>ایجاد فرهنگ استفاده از اطلاعات و مدیریت آن </a:t>
            </a:r>
            <a:endParaRPr lang="fa-IR" dirty="0" smtClean="0"/>
          </a:p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fa-IR" b="1" dirty="0" smtClean="0"/>
              <a:t>استراتژی های پیشنهادی مدیریت خطا و خطر:</a:t>
            </a:r>
          </a:p>
          <a:p>
            <a:pPr lvl="0"/>
            <a:endParaRPr lang="fa-IR" b="1" dirty="0" smtClean="0"/>
          </a:p>
          <a:p>
            <a:pPr lvl="0"/>
            <a:r>
              <a:rPr lang="ar-SA" b="1" dirty="0" smtClean="0"/>
              <a:t>فرهنگ سازي و بستر سازي مناسب</a:t>
            </a:r>
            <a:endParaRPr lang="en-US" dirty="0" smtClean="0"/>
          </a:p>
          <a:p>
            <a:pPr lvl="0"/>
            <a:r>
              <a:rPr lang="fa-IR" b="1" dirty="0" smtClean="0"/>
              <a:t>حمایت و رهبری کارکنان در مسیر مدیریت خطا و خطر</a:t>
            </a:r>
            <a:endParaRPr lang="en-US" dirty="0" smtClean="0"/>
          </a:p>
          <a:p>
            <a:pPr lvl="0"/>
            <a:r>
              <a:rPr lang="fa-IR" b="1" dirty="0" smtClean="0"/>
              <a:t>ایجاد نظام مدیریت خطر با رویکرد واکنشی و پیشگیرانه</a:t>
            </a:r>
            <a:endParaRPr lang="en-US" dirty="0" smtClean="0"/>
          </a:p>
          <a:p>
            <a:pPr lvl="0"/>
            <a:r>
              <a:rPr lang="fa-IR" b="1" dirty="0" smtClean="0"/>
              <a:t>ترویج گزارش دهی خطاها</a:t>
            </a:r>
            <a:endParaRPr lang="en-US" dirty="0" smtClean="0"/>
          </a:p>
          <a:p>
            <a:pPr lvl="0"/>
            <a:r>
              <a:rPr lang="fa-IR" b="1" dirty="0" smtClean="0"/>
              <a:t>تعامل با بیماران و مردم و استفاده از نظرات آنها در مدیریت خطر</a:t>
            </a:r>
            <a:endParaRPr lang="en-US" dirty="0" smtClean="0"/>
          </a:p>
          <a:p>
            <a:pPr lvl="0"/>
            <a:r>
              <a:rPr lang="fa-IR" b="1" dirty="0" smtClean="0"/>
              <a:t>یادگیری و به اشتراک گذاری درس های آموخته شده از خطاها </a:t>
            </a:r>
            <a:endParaRPr lang="en-US" dirty="0" smtClean="0"/>
          </a:p>
          <a:p>
            <a:pPr lvl="0"/>
            <a:r>
              <a:rPr lang="fa-IR" b="1" dirty="0" smtClean="0"/>
              <a:t>نهادینه کردن و اجرایی نمودن درس های آموخته شده از خطاها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132856"/>
            <a:ext cx="7467600" cy="4341096"/>
          </a:xfrm>
        </p:spPr>
        <p:txBody>
          <a:bodyPr/>
          <a:lstStyle/>
          <a:p>
            <a:pPr lvl="0"/>
            <a:r>
              <a:rPr lang="fa-IR" b="1" dirty="0" smtClean="0"/>
              <a:t>استراتژی های پیشنهادی عملکرد و طبابت مبتنی بر شواهد:</a:t>
            </a:r>
          </a:p>
          <a:p>
            <a:pPr lvl="0"/>
            <a:endParaRPr lang="fa-IR" b="1" dirty="0" smtClean="0"/>
          </a:p>
          <a:p>
            <a:pPr lvl="0"/>
            <a:r>
              <a:rPr lang="ar-SA" b="1" dirty="0" smtClean="0"/>
              <a:t>استفاده </a:t>
            </a:r>
            <a:r>
              <a:rPr lang="fa-IR" b="1" dirty="0" smtClean="0"/>
              <a:t>از</a:t>
            </a:r>
            <a:r>
              <a:rPr lang="ar-SA" b="1" dirty="0" smtClean="0"/>
              <a:t>گايدلاين هاي استاندارد موجود</a:t>
            </a:r>
            <a:endParaRPr lang="fa-IR" b="1" dirty="0" smtClean="0"/>
          </a:p>
          <a:p>
            <a:pPr lvl="0"/>
            <a:r>
              <a:rPr lang="fa-IR" b="1" dirty="0" smtClean="0"/>
              <a:t>تهیه و تدوین گایدلاین های بومی</a:t>
            </a:r>
            <a:endParaRPr lang="en-US" dirty="0" smtClean="0"/>
          </a:p>
          <a:p>
            <a:pPr lvl="0"/>
            <a:r>
              <a:rPr lang="fa-IR" b="1" dirty="0" smtClean="0"/>
              <a:t>همراه</a:t>
            </a:r>
            <a:r>
              <a:rPr lang="ar-SA" b="1" dirty="0" smtClean="0"/>
              <a:t> نمودن اعضای هیات علمی</a:t>
            </a:r>
            <a:endParaRPr lang="en-US" dirty="0" smtClean="0"/>
          </a:p>
          <a:p>
            <a:pPr lvl="0"/>
            <a:r>
              <a:rPr lang="fa-IR" b="1" dirty="0" smtClean="0"/>
              <a:t>مشارکت فعالانه </a:t>
            </a:r>
            <a:r>
              <a:rPr lang="ar-SA" b="1" dirty="0" smtClean="0"/>
              <a:t>معاونت آموزشی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88840"/>
            <a:ext cx="7467600" cy="3600400"/>
          </a:xfrm>
        </p:spPr>
        <p:txBody>
          <a:bodyPr/>
          <a:lstStyle/>
          <a:p>
            <a:pPr lvl="0"/>
            <a:r>
              <a:rPr lang="fa-IR" b="1" dirty="0" smtClean="0"/>
              <a:t>استراتژی های پیشنهادی ممیزی بالینی:</a:t>
            </a:r>
          </a:p>
          <a:p>
            <a:pPr lvl="0"/>
            <a:endParaRPr lang="fa-IR" b="1" dirty="0" smtClean="0"/>
          </a:p>
          <a:p>
            <a:pPr lvl="0"/>
            <a:endParaRPr lang="fa-IR" b="1" dirty="0" smtClean="0"/>
          </a:p>
          <a:p>
            <a:pPr lvl="0"/>
            <a:r>
              <a:rPr lang="ar-SA" b="1" dirty="0" smtClean="0"/>
              <a:t>ايجاد ارتباط سيستم تشويقي به نتايج مميزي در حد امكان</a:t>
            </a:r>
            <a:endParaRPr lang="en-US" dirty="0" smtClean="0"/>
          </a:p>
          <a:p>
            <a:pPr lvl="0"/>
            <a:r>
              <a:rPr lang="ar-SA" b="1" dirty="0" smtClean="0"/>
              <a:t>انجام مميزي بر اساس استانداردها و گايدلاين هاي موجود و در دسترس</a:t>
            </a:r>
            <a:endParaRPr lang="en-US" dirty="0" smtClean="0"/>
          </a:p>
          <a:p>
            <a:r>
              <a:rPr lang="ar-SA" b="1" dirty="0" smtClean="0"/>
              <a:t>آموزش مميزي باليني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692696"/>
            <a:ext cx="7639080" cy="5781256"/>
          </a:xfrm>
        </p:spPr>
        <p:txBody>
          <a:bodyPr/>
          <a:lstStyle/>
          <a:p>
            <a:r>
              <a:rPr lang="fa-IR" dirty="0" smtClean="0"/>
              <a:t>استراتژی های پیشنهادی تعامل با بیمار و همراهان :</a:t>
            </a:r>
          </a:p>
          <a:p>
            <a:endParaRPr lang="fa-IR" dirty="0" smtClean="0"/>
          </a:p>
          <a:p>
            <a:endParaRPr lang="fa-IR" dirty="0" smtClean="0"/>
          </a:p>
          <a:p>
            <a:r>
              <a:rPr lang="ar-SA" dirty="0" smtClean="0"/>
              <a:t>عملیاتی نمودن منشور حقوق بیمار</a:t>
            </a:r>
            <a:endParaRPr lang="en-US" dirty="0" smtClean="0"/>
          </a:p>
          <a:p>
            <a:r>
              <a:rPr lang="ar-SA" dirty="0" smtClean="0"/>
              <a:t>ایجاد / ارتقای سیستم  رسیدگی به شکایات</a:t>
            </a:r>
            <a:endParaRPr lang="en-US" dirty="0" smtClean="0"/>
          </a:p>
          <a:p>
            <a:r>
              <a:rPr lang="ar-SA" dirty="0" smtClean="0"/>
              <a:t>ایجاد / ارتقای سیستم رضایت سنجی، نظر سنجی و دریافت پیشنهادات از بیماران، همراهان و مردم</a:t>
            </a:r>
            <a:endParaRPr lang="en-US" dirty="0" smtClean="0"/>
          </a:p>
          <a:p>
            <a:r>
              <a:rPr lang="ar-SA" dirty="0" smtClean="0"/>
              <a:t>سیاست گزاری در خصوص تعامل با بیمار در بدو بستری</a:t>
            </a:r>
            <a:endParaRPr lang="en-US" dirty="0" smtClean="0"/>
          </a:p>
          <a:p>
            <a:r>
              <a:rPr lang="ar-SA" dirty="0" smtClean="0"/>
              <a:t>سیاست گزاری در خصوص تعامل با بیمار در حین درمان</a:t>
            </a:r>
            <a:endParaRPr lang="en-US" dirty="0" smtClean="0"/>
          </a:p>
          <a:p>
            <a:r>
              <a:rPr lang="ar-SA" dirty="0" smtClean="0"/>
              <a:t>سیاست گزاری در خصوص تعامل با بیمار در زمان ترخیص و بعد از آن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7467600" cy="6858000"/>
          </a:xfrm>
        </p:spPr>
        <p:txBody>
          <a:bodyPr/>
          <a:lstStyle/>
          <a:p>
            <a:pPr lvl="0"/>
            <a:r>
              <a:rPr lang="fa-IR" dirty="0" smtClean="0"/>
              <a:t>استراتژی های پیشنهادی مهارت آموزی و مدیریت کارکنان :</a:t>
            </a:r>
          </a:p>
          <a:p>
            <a:pPr lvl="0"/>
            <a:endParaRPr lang="fa-IR" dirty="0" smtClean="0"/>
          </a:p>
          <a:p>
            <a:pPr lvl="0"/>
            <a:r>
              <a:rPr lang="ar-SA" dirty="0" smtClean="0"/>
              <a:t>آموزش به کارکنان و توانمند سازی آنان</a:t>
            </a:r>
            <a:endParaRPr lang="en-US" dirty="0" smtClean="0"/>
          </a:p>
          <a:p>
            <a:pPr lvl="0"/>
            <a:r>
              <a:rPr lang="ar-SA" dirty="0" smtClean="0"/>
              <a:t>آموزش به بیماران و همراهان در بدو بستری</a:t>
            </a:r>
            <a:endParaRPr lang="en-US" dirty="0" smtClean="0"/>
          </a:p>
          <a:p>
            <a:pPr lvl="0"/>
            <a:r>
              <a:rPr lang="ar-SA" dirty="0" smtClean="0"/>
              <a:t>آموزش به بیماران و همراهان در حین درمان</a:t>
            </a:r>
            <a:endParaRPr lang="en-US" dirty="0" smtClean="0"/>
          </a:p>
          <a:p>
            <a:pPr lvl="0"/>
            <a:r>
              <a:rPr lang="ar-SA" dirty="0" smtClean="0"/>
              <a:t>آموزش به بیماران و همراهان در زمان ترخیص و پس از آن</a:t>
            </a:r>
            <a:endParaRPr lang="en-US" dirty="0" smtClean="0"/>
          </a:p>
          <a:p>
            <a:pPr lvl="0"/>
            <a:r>
              <a:rPr lang="ar-SA" dirty="0" smtClean="0"/>
              <a:t>تدوین </a:t>
            </a:r>
            <a:r>
              <a:rPr lang="en-US" dirty="0" smtClean="0"/>
              <a:t>PDP </a:t>
            </a:r>
            <a:r>
              <a:rPr lang="ar-SA" dirty="0" smtClean="0"/>
              <a:t>و تاثیر دهی آن در امر آموزش کارکنان</a:t>
            </a:r>
            <a:endParaRPr lang="fa-IR" dirty="0" smtClean="0"/>
          </a:p>
          <a:p>
            <a:pPr lvl="0"/>
            <a:r>
              <a:rPr lang="ar-SA" dirty="0" smtClean="0"/>
              <a:t>برقراری مصاحبه های حضوری با کارکنان در پایان هر شش ماه و هر سال و ارائه فیدب</a:t>
            </a:r>
            <a:r>
              <a:rPr lang="fa-IR" dirty="0" smtClean="0"/>
              <a:t>ک</a:t>
            </a:r>
            <a:endParaRPr lang="en-US" dirty="0" smtClean="0"/>
          </a:p>
          <a:p>
            <a:pPr lvl="0"/>
            <a:r>
              <a:rPr lang="ar-SA" dirty="0" smtClean="0"/>
              <a:t>ایجاد ارتباط بین سیستم تشویقی و تدوین </a:t>
            </a:r>
            <a:r>
              <a:rPr lang="en-US" dirty="0" smtClean="0"/>
              <a:t>PDP</a:t>
            </a:r>
          </a:p>
          <a:p>
            <a:pPr lvl="0"/>
            <a:r>
              <a:rPr lang="ar-SA" dirty="0" smtClean="0"/>
              <a:t>ایجاد شناسنامه </a:t>
            </a:r>
            <a:r>
              <a:rPr lang="fa-IR" dirty="0" smtClean="0"/>
              <a:t>آموزشی </a:t>
            </a:r>
            <a:r>
              <a:rPr lang="ar-SA" dirty="0" smtClean="0"/>
              <a:t>کارکنان</a:t>
            </a:r>
            <a:endParaRPr lang="en-US" dirty="0" smtClean="0"/>
          </a:p>
          <a:p>
            <a:pPr lvl="0"/>
            <a:r>
              <a:rPr lang="ar-SA" dirty="0" smtClean="0"/>
              <a:t>تدوین شرح وظایف کارکنان</a:t>
            </a:r>
            <a:endParaRPr lang="en-US" dirty="0" smtClean="0"/>
          </a:p>
          <a:p>
            <a:pPr lvl="0"/>
            <a:r>
              <a:rPr lang="ar-SA" dirty="0" smtClean="0"/>
              <a:t>انجام ارزیابی های عملکردی دوره ای از کارکنان</a:t>
            </a:r>
            <a:endParaRPr lang="en-US" dirty="0" smtClean="0"/>
          </a:p>
          <a:p>
            <a:pPr lvl="0"/>
            <a:r>
              <a:rPr lang="ar-SA" dirty="0" smtClean="0"/>
              <a:t>ایجاد نظامی برای آشنایی توجیهی به کارکنان جدیدالورود</a:t>
            </a:r>
            <a:endParaRPr lang="en-US" dirty="0" smtClean="0"/>
          </a:p>
          <a:p>
            <a:pPr lvl="0"/>
            <a:r>
              <a:rPr lang="ar-SA" dirty="0" smtClean="0"/>
              <a:t>تدوین شرایط احراز </a:t>
            </a:r>
            <a:r>
              <a:rPr lang="fa-IR" dirty="0" smtClean="0"/>
              <a:t>پست ها و ردیف ها</a:t>
            </a:r>
            <a:endParaRPr lang="en-US" dirty="0" smtClean="0"/>
          </a:p>
          <a:p>
            <a:endParaRPr lang="en-US" dirty="0" smtClean="0"/>
          </a:p>
          <a:p>
            <a:pPr lvl="0"/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65232"/>
          </a:xfrm>
        </p:spPr>
        <p:txBody>
          <a:bodyPr/>
          <a:lstStyle/>
          <a:p>
            <a:pPr lvl="0"/>
            <a:r>
              <a:rPr lang="fa-IR" dirty="0" smtClean="0"/>
              <a:t>استراتژی های پیشنهادی استفاده از اطلاعات و مدیریت آن:</a:t>
            </a:r>
          </a:p>
          <a:p>
            <a:pPr lvl="0"/>
            <a:endParaRPr lang="fa-IR" dirty="0" smtClean="0"/>
          </a:p>
          <a:p>
            <a:pPr lvl="0"/>
            <a:r>
              <a:rPr lang="ar-SA" dirty="0" smtClean="0"/>
              <a:t>تدوین شاخص های عملکردی </a:t>
            </a:r>
            <a:r>
              <a:rPr lang="en-US" dirty="0" smtClean="0"/>
              <a:t>key performance indicator </a:t>
            </a:r>
          </a:p>
          <a:p>
            <a:pPr lvl="0"/>
            <a:r>
              <a:rPr lang="ar-SA" dirty="0" smtClean="0"/>
              <a:t>استقرار / ارتقای سیستم </a:t>
            </a:r>
            <a:r>
              <a:rPr lang="en-US" dirty="0" smtClean="0"/>
              <a:t>HIS </a:t>
            </a:r>
          </a:p>
          <a:p>
            <a:pPr lvl="0"/>
            <a:r>
              <a:rPr lang="ar-SA" dirty="0" smtClean="0"/>
              <a:t>آموزش اهمیت استفاده از اطلاعات و لزوم ورود به هنگام داده ها</a:t>
            </a:r>
            <a:endParaRPr lang="en-US" dirty="0" smtClean="0"/>
          </a:p>
          <a:p>
            <a:pPr lvl="0"/>
            <a:r>
              <a:rPr lang="ar-SA" dirty="0" smtClean="0"/>
              <a:t>پشتیبانی سیستم </a:t>
            </a:r>
            <a:r>
              <a:rPr lang="en-US" dirty="0" smtClean="0"/>
              <a:t>HIS </a:t>
            </a:r>
          </a:p>
          <a:p>
            <a:pPr lvl="0"/>
            <a:r>
              <a:rPr lang="ar-SA" dirty="0" smtClean="0"/>
              <a:t>حفاظت از اطلاعات</a:t>
            </a:r>
            <a:endParaRPr lang="en-US" dirty="0" smtClean="0"/>
          </a:p>
          <a:p>
            <a:pPr lvl="0"/>
            <a:r>
              <a:rPr lang="ar-SA" dirty="0" smtClean="0"/>
              <a:t>بهبود ارتباطات داخلی به منظور تبادل صحیح اطلاعات</a:t>
            </a:r>
            <a:endParaRPr lang="en-US" dirty="0" smtClean="0"/>
          </a:p>
          <a:p>
            <a:pPr lvl="0"/>
            <a:r>
              <a:rPr lang="ar-SA" dirty="0" smtClean="0"/>
              <a:t>ارتقا و بهبود مستند سازی به صورت دقیق و کامل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fa-IR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cs typeface="2  Mitra" pitchFamily="2" charset="-78"/>
              </a:rPr>
              <a:t>نواحی نتایج کلیدی </a:t>
            </a:r>
            <a:r>
              <a:rPr lang="fa-IR" sz="3200" b="1" dirty="0" smtClean="0">
                <a:cs typeface="2  Mitra" pitchFamily="2" charset="-78"/>
              </a:rPr>
              <a:t>در سه سطح مورد ارزیابی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>
                <a:solidFill>
                  <a:srgbClr val="FF0000"/>
                </a:solidFill>
              </a:rPr>
              <a:t>راهبردی</a:t>
            </a:r>
          </a:p>
          <a:p>
            <a:r>
              <a:rPr lang="fa-IR" dirty="0" smtClean="0"/>
              <a:t>برنامه ریزی</a:t>
            </a:r>
          </a:p>
          <a:p>
            <a:r>
              <a:rPr lang="fa-IR" dirty="0" smtClean="0"/>
              <a:t>عملیاتی مبتنی برشواهد</a:t>
            </a: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467600" cy="5349208"/>
          </a:xfrm>
        </p:spPr>
        <p:txBody>
          <a:bodyPr/>
          <a:lstStyle/>
          <a:p>
            <a:pPr>
              <a:buNone/>
            </a:pPr>
            <a:r>
              <a:rPr lang="fa-IR" sz="3200" b="1" dirty="0" smtClean="0">
                <a:cs typeface="2  Mitra" pitchFamily="2" charset="-78"/>
              </a:rPr>
              <a:t>نواحی نتایج کلیدی در هفت حیطه اقدامات :</a:t>
            </a:r>
          </a:p>
          <a:p>
            <a:pPr>
              <a:buNone/>
            </a:pPr>
            <a:endParaRPr lang="fa-IR" dirty="0" smtClean="0"/>
          </a:p>
          <a:p>
            <a:r>
              <a:rPr lang="fa-IR" b="1" dirty="0" smtClean="0">
                <a:solidFill>
                  <a:srgbClr val="FF0000"/>
                </a:solidFill>
              </a:rPr>
              <a:t>مديريت خطا و خطر و حفظ و ارتقاء ایمنی بیماران و کارکنان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fa-IR" b="1" dirty="0" smtClean="0">
                <a:solidFill>
                  <a:srgbClr val="FF0000"/>
                </a:solidFill>
              </a:rPr>
              <a:t>عملکرد وطبابت مبتنی بر شواهد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fa-IR" b="1" dirty="0" smtClean="0">
                <a:solidFill>
                  <a:srgbClr val="FF0000"/>
                </a:solidFill>
              </a:rPr>
              <a:t>ممیزی بالینی </a:t>
            </a:r>
            <a:endParaRPr lang="en-US" dirty="0" smtClean="0">
              <a:solidFill>
                <a:srgbClr val="FF0000"/>
              </a:solidFill>
            </a:endParaRPr>
          </a:p>
          <a:p>
            <a:pPr lvl="0"/>
            <a:r>
              <a:rPr lang="fa-IR" b="1" dirty="0" smtClean="0">
                <a:solidFill>
                  <a:srgbClr val="00B050"/>
                </a:solidFill>
              </a:rPr>
              <a:t>تعامل با بیماران و همراهان</a:t>
            </a:r>
            <a:endParaRPr lang="en-US" dirty="0" smtClean="0">
              <a:solidFill>
                <a:srgbClr val="00B050"/>
              </a:solidFill>
            </a:endParaRPr>
          </a:p>
          <a:p>
            <a:pPr lvl="0"/>
            <a:r>
              <a:rPr lang="fa-IR" b="1" dirty="0" smtClean="0"/>
              <a:t>آموزش و مهارت آموزی</a:t>
            </a:r>
            <a:endParaRPr lang="en-US" dirty="0" smtClean="0"/>
          </a:p>
          <a:p>
            <a:pPr lvl="0"/>
            <a:r>
              <a:rPr lang="fa-IR" b="1" dirty="0" smtClean="0"/>
              <a:t>مدیریت منابع انسانی</a:t>
            </a:r>
            <a:endParaRPr lang="en-US" dirty="0" smtClean="0"/>
          </a:p>
          <a:p>
            <a:pPr lvl="0"/>
            <a:r>
              <a:rPr lang="fa-IR" b="1" dirty="0" smtClean="0"/>
              <a:t>استفاده از اطلاعات و مدیریت آن </a:t>
            </a:r>
            <a:endParaRPr lang="en-US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467600" cy="5421216"/>
          </a:xfrm>
        </p:spPr>
        <p:txBody>
          <a:bodyPr/>
          <a:lstStyle/>
          <a:p>
            <a:r>
              <a:rPr lang="fa-IR" sz="3200" b="1" dirty="0" smtClean="0"/>
              <a:t>دستورجلسه : </a:t>
            </a:r>
          </a:p>
          <a:p>
            <a:pPr>
              <a:buNone/>
            </a:pPr>
            <a:endParaRPr lang="fa-IR" dirty="0" smtClean="0"/>
          </a:p>
          <a:p>
            <a:endParaRPr lang="fa-IR" dirty="0" smtClean="0"/>
          </a:p>
          <a:p>
            <a:r>
              <a:rPr lang="fa-IR" dirty="0" smtClean="0"/>
              <a:t>ارائه گزارش کلی از اقدامات انجام شده در سال 89</a:t>
            </a:r>
          </a:p>
          <a:p>
            <a:endParaRPr lang="fa-IR" dirty="0" smtClean="0"/>
          </a:p>
          <a:p>
            <a:endParaRPr lang="fa-IR" dirty="0" smtClean="0"/>
          </a:p>
          <a:p>
            <a:r>
              <a:rPr lang="fa-IR" dirty="0" smtClean="0"/>
              <a:t>برنامه دانشگاه در سال 90 در خصوص استقرار موازین حاکمیت بالینی 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  <a:t>اولویت های سال اول برنامه (سال 90):</a:t>
            </a:r>
          </a:p>
          <a:p>
            <a:pPr>
              <a:buNone/>
            </a:pPr>
            <a:endParaRPr lang="fa-IR" sz="3600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fa-IR" sz="3000" dirty="0" smtClean="0">
                <a:cs typeface="2  Mitra" pitchFamily="2" charset="-78"/>
              </a:rPr>
              <a:t>برنامه ریزی های راهبردی</a:t>
            </a:r>
          </a:p>
          <a:p>
            <a:pPr>
              <a:buNone/>
            </a:pPr>
            <a:endParaRPr lang="fa-IR" sz="3000" dirty="0" smtClean="0">
              <a:cs typeface="2  Mitra" pitchFamily="2" charset="-78"/>
            </a:endParaRPr>
          </a:p>
          <a:p>
            <a:pPr>
              <a:buNone/>
            </a:pPr>
            <a:r>
              <a:rPr lang="fa-IR" sz="3000" dirty="0" smtClean="0">
                <a:cs typeface="2  Mitra" pitchFamily="2" charset="-78"/>
              </a:rPr>
              <a:t>مدیریت خطا و خطر</a:t>
            </a:r>
          </a:p>
          <a:p>
            <a:pPr>
              <a:buNone/>
            </a:pPr>
            <a:r>
              <a:rPr lang="fa-IR" sz="3000" dirty="0" smtClean="0">
                <a:cs typeface="2  Mitra" pitchFamily="2" charset="-78"/>
              </a:rPr>
              <a:t>عملکرد و طبابت مبتنی بر شواهد</a:t>
            </a:r>
          </a:p>
          <a:p>
            <a:pPr>
              <a:buNone/>
            </a:pPr>
            <a:r>
              <a:rPr lang="fa-IR" sz="3000" dirty="0" smtClean="0">
                <a:cs typeface="2  Mitra" pitchFamily="2" charset="-78"/>
              </a:rPr>
              <a:t>ممیزی بالینی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/>
              <a:t>                                                      </a:t>
            </a:r>
            <a:r>
              <a:rPr lang="fa-IR" dirty="0" smtClean="0">
                <a:solidFill>
                  <a:srgbClr val="FF0000"/>
                </a:solidFill>
              </a:rPr>
              <a:t>” تعامل با بیماران  و همرهان “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r"/>
            <a:r>
              <a:rPr lang="fa-IR" sz="4000" dirty="0" smtClean="0"/>
              <a:t>انتظارات</a:t>
            </a:r>
            <a:r>
              <a:rPr lang="fa-IR" dirty="0" smtClean="0"/>
              <a:t>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467600" cy="5349208"/>
          </a:xfrm>
        </p:spPr>
        <p:txBody>
          <a:bodyPr>
            <a:normAutofit fontScale="92500"/>
          </a:bodyPr>
          <a:lstStyle/>
          <a:p>
            <a:r>
              <a:rPr lang="fa-IR" b="1" dirty="0" smtClean="0"/>
              <a:t>در سطح معاونت ها : </a:t>
            </a:r>
          </a:p>
          <a:p>
            <a:pPr>
              <a:buNone/>
            </a:pPr>
            <a:r>
              <a:rPr lang="fa-IR" dirty="0" smtClean="0"/>
              <a:t>  </a:t>
            </a:r>
          </a:p>
          <a:p>
            <a:pPr algn="just">
              <a:buNone/>
            </a:pPr>
            <a:r>
              <a:rPr lang="fa-IR" dirty="0" smtClean="0"/>
              <a:t>   1-  لحاظ کردن موازین مرتبط حاکمیت بالینی در اهداف و برنامه های       عملیاتی واحد و</a:t>
            </a:r>
            <a:r>
              <a:rPr lang="fa-IR" b="1" dirty="0" smtClean="0"/>
              <a:t> اعلام اهداف به دبیرخانه </a:t>
            </a:r>
            <a:r>
              <a:rPr lang="fa-IR" dirty="0" smtClean="0"/>
              <a:t>دانشگاهی حاکمیت حداکثر تا تاریخ 90/2/22  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/>
              <a:t>   2- ابراز تعهد مدیریت ارشد به برنامه ها و تسری موضوع به زیرمجموعه </a:t>
            </a:r>
          </a:p>
          <a:p>
            <a:pPr>
              <a:buNone/>
            </a:pPr>
            <a:r>
              <a:rPr lang="fa-IR" dirty="0" smtClean="0"/>
              <a:t> </a:t>
            </a:r>
          </a:p>
          <a:p>
            <a:pPr>
              <a:buNone/>
            </a:pPr>
            <a:r>
              <a:rPr lang="fa-IR" dirty="0" smtClean="0"/>
              <a:t>   3-پایش اقدامات وگزارش سه ماهه به دبیرخانه</a:t>
            </a:r>
          </a:p>
          <a:p>
            <a:pPr>
              <a:buNone/>
            </a:pPr>
            <a:r>
              <a:rPr lang="fa-IR" dirty="0" smtClean="0"/>
              <a:t> </a:t>
            </a:r>
          </a:p>
          <a:p>
            <a:pPr>
              <a:buNone/>
            </a:pPr>
            <a:r>
              <a:rPr lang="fa-IR" dirty="0" smtClean="0"/>
              <a:t>   4-ارائه مطالب علمی و آموزشی جهت پربارتر شدن سایت دانشگاه 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r"/>
            <a:r>
              <a:rPr lang="fa-IR" sz="4000" dirty="0" smtClean="0"/>
              <a:t>انتظارات </a:t>
            </a: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>
            <a:normAutofit lnSpcReduction="10000"/>
          </a:bodyPr>
          <a:lstStyle/>
          <a:p>
            <a:pPr algn="just"/>
            <a:r>
              <a:rPr lang="fa-IR" b="1" dirty="0" smtClean="0"/>
              <a:t>درسطح بیمارستانها:</a:t>
            </a:r>
          </a:p>
          <a:p>
            <a:pPr algn="just">
              <a:buNone/>
            </a:pPr>
            <a:r>
              <a:rPr lang="fa-IR" b="1" dirty="0" smtClean="0"/>
              <a:t>+</a:t>
            </a:r>
          </a:p>
          <a:p>
            <a:pPr algn="just"/>
            <a:r>
              <a:rPr lang="fa-IR" dirty="0" smtClean="0"/>
              <a:t>لحاظ کردن موازین حاکمیت بالینی در برنامه های راهبردی و عملیاتی مرکز و مستند نمودن و تسری برنامه ها به کلیه بخشهای بیمارستان جهت تعیین مسیر حرکتی پرسنل و همسو نمودن آنها</a:t>
            </a:r>
          </a:p>
          <a:p>
            <a:pPr algn="just">
              <a:buNone/>
            </a:pPr>
            <a:endParaRPr lang="fa-IR" dirty="0" smtClean="0"/>
          </a:p>
          <a:p>
            <a:pPr algn="just"/>
            <a:r>
              <a:rPr lang="fa-IR" dirty="0" smtClean="0"/>
              <a:t>فعالیت مستمر و موثر دفاتر حاکمیت با حضور رئیس ؛ مدیر و معاون آموزشی مرکزو ارائه گزارش ماهانه به دبیرخانه حاکمیت بالینی دانشگاه</a:t>
            </a:r>
          </a:p>
          <a:p>
            <a:pPr algn="just"/>
            <a:endParaRPr lang="fa-IR" dirty="0" smtClean="0"/>
          </a:p>
          <a:p>
            <a:pPr algn="just"/>
            <a:r>
              <a:rPr lang="fa-IR" dirty="0" smtClean="0"/>
              <a:t>آماده سازی بیمارستان جهت اعتباربخشی از سال 91 که ارتباط تنگاتنگ با حاکمیت بالینی دارد.</a:t>
            </a:r>
          </a:p>
          <a:p>
            <a:pPr algn="just"/>
            <a:endParaRPr lang="fa-IR" dirty="0" smtClean="0"/>
          </a:p>
          <a:p>
            <a:pPr algn="just"/>
            <a:r>
              <a:rPr lang="fa-IR" dirty="0" smtClean="0"/>
              <a:t>توجه ویژه به کارگروهی در بالین </a:t>
            </a:r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endParaRPr lang="fa-IR" dirty="0" smtClean="0"/>
          </a:p>
          <a:p>
            <a:endParaRPr lang="fa-IR" dirty="0" smtClean="0"/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r"/>
            <a:r>
              <a:rPr lang="fa-IR" sz="4000" dirty="0" smtClean="0"/>
              <a:t>پیشنهادات </a:t>
            </a: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/>
          <a:lstStyle/>
          <a:p>
            <a:r>
              <a:rPr lang="fa-IR" dirty="0" smtClean="0"/>
              <a:t>برگزاری فصلی جلسات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برگزاری جلسات با حضور روسای کلیه بیمارستانهای استان </a:t>
            </a:r>
          </a:p>
          <a:p>
            <a:endParaRPr lang="fa-IR" dirty="0" smtClean="0"/>
          </a:p>
          <a:p>
            <a:r>
              <a:rPr lang="fa-IR" dirty="0" smtClean="0"/>
              <a:t>ارائه گزارش از سوی کلیه مراکز و معاونت ها در جلسات به صورت خلاصه 10 دقیقه ای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/>
              <a:t> 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021288"/>
            <a:ext cx="7467600" cy="638944"/>
          </a:xfrm>
        </p:spPr>
        <p:txBody>
          <a:bodyPr/>
          <a:lstStyle/>
          <a:p>
            <a:r>
              <a:rPr lang="fa-IR" dirty="0" smtClean="0"/>
              <a:t>با تشکر </a:t>
            </a:r>
            <a:endParaRPr lang="fa-IR" dirty="0"/>
          </a:p>
        </p:txBody>
      </p:sp>
      <p:pic>
        <p:nvPicPr>
          <p:cNvPr id="4" name="Content Placeholder 3" descr="flower2[1]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144000" cy="7173416"/>
          </a:xfrm>
        </p:spPr>
      </p:pic>
      <p:sp>
        <p:nvSpPr>
          <p:cNvPr id="5" name="Oval 4"/>
          <p:cNvSpPr/>
          <p:nvPr/>
        </p:nvSpPr>
        <p:spPr>
          <a:xfrm>
            <a:off x="7164288" y="620688"/>
            <a:ext cx="1490464" cy="12744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</a:rPr>
              <a:t>با تشکر</a:t>
            </a:r>
            <a:endParaRPr lang="fa-IR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0"/>
            <a:ext cx="7025208" cy="1143000"/>
          </a:xfrm>
        </p:spPr>
        <p:txBody>
          <a:bodyPr>
            <a:normAutofit fontScale="90000"/>
          </a:bodyPr>
          <a:lstStyle/>
          <a:p>
            <a:r>
              <a:rPr lang="fa-IR" sz="3600" dirty="0" smtClean="0">
                <a:cs typeface="2  Titr" pitchFamily="2" charset="-78"/>
              </a:rPr>
              <a:t>خلاصه گزارش اقدامات انجام شده در سال 89 </a:t>
            </a:r>
            <a:endParaRPr lang="fa-IR" sz="3600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268760"/>
            <a:ext cx="7639080" cy="5232074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fa-IR" dirty="0" smtClean="0"/>
              <a:t>تشکیل ستاد دانشگاهی و صدورابلاغ برای کلیه اعضاء </a:t>
            </a:r>
          </a:p>
          <a:p>
            <a:pPr>
              <a:buFont typeface="Wingdings" pitchFamily="2" charset="2"/>
              <a:buChar char="ü"/>
            </a:pPr>
            <a:r>
              <a:rPr lang="fa-IR" dirty="0" smtClean="0"/>
              <a:t>برگزاری 6 جلسه کاری جهت و بررسی روند اقدامات و... با   25 مورد مصوبه </a:t>
            </a:r>
          </a:p>
          <a:p>
            <a:pPr>
              <a:buFont typeface="Wingdings" pitchFamily="2" charset="2"/>
              <a:buChar char="ü"/>
            </a:pPr>
            <a:r>
              <a:rPr lang="fa-IR" dirty="0" smtClean="0"/>
              <a:t>تشکیل دفاتر حاکمیت بالینی در بیمارستانها و برگزاری جلساتی در این خصوص در هر مرکز</a:t>
            </a:r>
          </a:p>
          <a:p>
            <a:pPr>
              <a:buFont typeface="Wingdings" pitchFamily="2" charset="2"/>
              <a:buChar char="ü"/>
            </a:pPr>
            <a:r>
              <a:rPr lang="fa-IR" dirty="0" smtClean="0"/>
              <a:t>انتخاب و معرفی رابطین بیمارستانی و تشکیل جلسات آموزشی و همفکری با این گروه</a:t>
            </a:r>
          </a:p>
          <a:p>
            <a:pPr>
              <a:buFont typeface="Wingdings" pitchFamily="2" charset="2"/>
              <a:buChar char="ü"/>
            </a:pPr>
            <a:r>
              <a:rPr lang="fa-IR" dirty="0" smtClean="0">
                <a:hlinkClick r:id="rId2" action="ppaction://hlinkfile"/>
              </a:rPr>
              <a:t>برگزاری کارگاه ها و جلسات آموزشی مرتبط برای گروه های هدف </a:t>
            </a:r>
            <a:endParaRPr lang="fa-IR" dirty="0" smtClean="0"/>
          </a:p>
          <a:p>
            <a:pPr>
              <a:buFont typeface="Wingdings" pitchFamily="2" charset="2"/>
              <a:buChar char="ü"/>
            </a:pPr>
            <a:r>
              <a:rPr lang="fa-IR" dirty="0" smtClean="0">
                <a:hlinkClick r:id="rId3" action="ppaction://hlinkfile"/>
              </a:rPr>
              <a:t>ارسال پیامهای آموزشی برای افراد کلیدی از طریق اتوماسیون اداری</a:t>
            </a:r>
            <a:endParaRPr lang="fa-IR" dirty="0" smtClean="0"/>
          </a:p>
          <a:p>
            <a:pPr>
              <a:buFont typeface="Wingdings" pitchFamily="2" charset="2"/>
              <a:buChar char="ü"/>
            </a:pPr>
            <a:r>
              <a:rPr lang="fa-IR" dirty="0" smtClean="0">
                <a:hlinkClick r:id="rId4" action="ppaction://hlinkfile"/>
              </a:rPr>
              <a:t>تهیه چک لیست ارزیابی موازین حاکمیت بالینی در بیمارستانها</a:t>
            </a:r>
            <a:endParaRPr lang="fa-IR" dirty="0" smtClean="0"/>
          </a:p>
          <a:p>
            <a:pPr>
              <a:buFont typeface="Wingdings" pitchFamily="2" charset="2"/>
              <a:buChar char="ü"/>
            </a:pPr>
            <a:r>
              <a:rPr lang="fa-IR" dirty="0" smtClean="0">
                <a:hlinkClick r:id="rId5" action="ppaction://hlinkfile"/>
              </a:rPr>
              <a:t>ارزیابی اولیه از بیمارستانهای منتخب بر اساس چک لیست </a:t>
            </a:r>
            <a:endParaRPr lang="fa-IR" dirty="0" smtClean="0"/>
          </a:p>
          <a:p>
            <a:pPr>
              <a:buFont typeface="Wingdings" pitchFamily="2" charset="2"/>
              <a:buChar char="ü"/>
            </a:pPr>
            <a:r>
              <a:rPr lang="fa-IR" dirty="0" smtClean="0"/>
              <a:t>طراحی و ایجاد سایت حاکمیت بالینی دانشگاه به آدرس:  </a:t>
            </a:r>
            <a:r>
              <a:rPr lang="en-US" dirty="0" smtClean="0"/>
              <a:t>clinicalgovernance.qums.ac.ir             </a:t>
            </a:r>
            <a:endParaRPr lang="fa-IR" dirty="0" smtClean="0"/>
          </a:p>
          <a:p>
            <a:pPr>
              <a:buFont typeface="Wingdings" pitchFamily="2" charset="2"/>
              <a:buChar char="ü"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642910" y="285728"/>
          <a:ext cx="7467600" cy="5857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7467600" cy="562074"/>
          </a:xfrm>
        </p:spPr>
        <p:txBody>
          <a:bodyPr>
            <a:noAutofit/>
          </a:bodyPr>
          <a:lstStyle/>
          <a:p>
            <a:pPr algn="r"/>
            <a:r>
              <a:rPr lang="fa-IR" sz="3600" dirty="0" smtClean="0"/>
              <a:t>نتایج کلی درمجموع بیمارستانهای مورد ارزیابی</a:t>
            </a:r>
            <a:endParaRPr lang="fa-I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16832"/>
            <a:ext cx="7467600" cy="4557120"/>
          </a:xfrm>
        </p:spPr>
        <p:txBody>
          <a:bodyPr/>
          <a:lstStyle/>
          <a:p>
            <a:r>
              <a:rPr lang="fa-IR" dirty="0" smtClean="0"/>
              <a:t>نقاط قوت به ترتیب اولویت :</a:t>
            </a:r>
          </a:p>
          <a:p>
            <a:endParaRPr lang="fa-IR" dirty="0" smtClean="0"/>
          </a:p>
          <a:p>
            <a:pPr>
              <a:buNone/>
            </a:pPr>
            <a:r>
              <a:rPr lang="fa-IR" dirty="0" smtClean="0"/>
              <a:t>1- تشکیل دفاتر حاکمیت بالینی و برگزاری جلسات </a:t>
            </a:r>
          </a:p>
          <a:p>
            <a:pPr>
              <a:buNone/>
            </a:pPr>
            <a:r>
              <a:rPr lang="fa-IR" dirty="0" smtClean="0"/>
              <a:t>2- توجه به فراهم سازی امکانات و تسهیلات رفاهی بیماران  و همراهان</a:t>
            </a:r>
          </a:p>
          <a:p>
            <a:pPr>
              <a:buNone/>
            </a:pPr>
            <a:r>
              <a:rPr lang="fa-IR" dirty="0" smtClean="0"/>
              <a:t>3-  توجه به آموزش پرسنل  </a:t>
            </a:r>
          </a:p>
          <a:p>
            <a:pPr>
              <a:buNone/>
            </a:pPr>
            <a:r>
              <a:rPr lang="fa-IR" dirty="0" smtClean="0"/>
              <a:t>4-داشتن سیستم جامع اطلاعات و جمع آوری اطلاعات بیمارستان </a:t>
            </a:r>
          </a:p>
          <a:p>
            <a:pPr>
              <a:buNone/>
            </a:pP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65232"/>
          </a:xfrm>
        </p:spPr>
        <p:txBody>
          <a:bodyPr/>
          <a:lstStyle/>
          <a:p>
            <a:r>
              <a:rPr lang="fa-IR" dirty="0" smtClean="0"/>
              <a:t>نقاط ضعف به ترتیب اولویت :</a:t>
            </a:r>
          </a:p>
          <a:p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/>
              <a:t>                                                        راهبردی </a:t>
            </a:r>
          </a:p>
          <a:p>
            <a:pPr>
              <a:buNone/>
            </a:pPr>
            <a:r>
              <a:rPr lang="fa-IR" dirty="0" smtClean="0"/>
              <a:t>                   1- در تدوین </a:t>
            </a:r>
            <a:r>
              <a:rPr lang="fa-IR" smtClean="0"/>
              <a:t>برنامه ها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                                                        عملیاتی 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/>
              <a:t>                  2-عدم استفاده منطقی و مدیریت اطلاعات جمع آوری شده</a:t>
            </a:r>
          </a:p>
          <a:p>
            <a:pPr>
              <a:buNone/>
            </a:pPr>
            <a:r>
              <a:rPr lang="fa-IR" dirty="0" smtClean="0"/>
              <a:t>                  3-عدم توجه کلان به کمیته های بیمارستانی وعدم استفاده کاربردی از آنها</a:t>
            </a:r>
          </a:p>
          <a:p>
            <a:pPr>
              <a:buNone/>
            </a:pPr>
            <a:r>
              <a:rPr lang="fa-IR" dirty="0" smtClean="0"/>
              <a:t>                  4-ضعف مستندسازی</a:t>
            </a:r>
            <a:endParaRPr lang="fa-IR" dirty="0"/>
          </a:p>
        </p:txBody>
      </p:sp>
      <p:sp>
        <p:nvSpPr>
          <p:cNvPr id="4" name="Right Brace 3"/>
          <p:cNvSpPr/>
          <p:nvPr/>
        </p:nvSpPr>
        <p:spPr>
          <a:xfrm>
            <a:off x="3563888" y="2204864"/>
            <a:ext cx="360040" cy="1440160"/>
          </a:xfrm>
          <a:prstGeom prst="rightBrace">
            <a:avLst>
              <a:gd name="adj1" fmla="val 7579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7467600" cy="5925272"/>
          </a:xfrm>
        </p:spPr>
        <p:txBody>
          <a:bodyPr/>
          <a:lstStyle/>
          <a:p>
            <a:pPr>
              <a:buNone/>
            </a:pPr>
            <a:endParaRPr lang="fa-IR" sz="2800" b="1" dirty="0" smtClean="0"/>
          </a:p>
          <a:p>
            <a:pPr>
              <a:buNone/>
            </a:pPr>
            <a:endParaRPr lang="fa-IR" sz="2800" b="1" dirty="0" smtClean="0"/>
          </a:p>
          <a:p>
            <a:pPr>
              <a:buNone/>
            </a:pPr>
            <a:r>
              <a:rPr lang="fa-IR" sz="2800" b="1" dirty="0" smtClean="0"/>
              <a:t>حاکمیت بالینی :</a:t>
            </a:r>
          </a:p>
          <a:p>
            <a:pPr>
              <a:buNone/>
            </a:pPr>
            <a:endParaRPr lang="fa-IR" sz="2800" b="1" dirty="0" smtClean="0"/>
          </a:p>
          <a:p>
            <a:pPr algn="just">
              <a:buNone/>
            </a:pPr>
            <a:r>
              <a:rPr lang="fa-IR" sz="3200" dirty="0" smtClean="0">
                <a:cs typeface="2  Mitra" pitchFamily="2" charset="-78"/>
              </a:rPr>
              <a:t>چارچوبی است که در آن سازمانهای ارائه کننده خدمت در قبال بهبود دائمی کیفیت  پاسخگو  بوده و با ایجاد محیطی که در آن تعالی در خدمات بالینی شکوفا میشود به صیانت از استانداردهای عالی خدمت می پردازد .</a:t>
            </a:r>
            <a:endParaRPr lang="en-US" sz="3200" dirty="0" smtClean="0">
              <a:cs typeface="2  Mitra" pitchFamily="2" charset="-78"/>
            </a:endParaRPr>
          </a:p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787208" cy="41044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a-IR" sz="3600" dirty="0" smtClean="0">
                <a:solidFill>
                  <a:schemeClr val="bg2">
                    <a:lumMod val="25000"/>
                  </a:schemeClr>
                </a:solidFill>
                <a:cs typeface="2  Mitra" pitchFamily="2" charset="-78"/>
              </a:rPr>
              <a:t>سندسیاستی حاکمیت بالینی دانشگاه علوم پزشکی قزوین در راستای استقرار موازین حاکمیت بالینی تا انتهای برنامه پنجم توسعه </a:t>
            </a:r>
          </a:p>
          <a:p>
            <a:pPr algn="ctr">
              <a:buNone/>
            </a:pPr>
            <a:r>
              <a:rPr lang="fa-IR" sz="2000" dirty="0" smtClean="0">
                <a:solidFill>
                  <a:schemeClr val="bg2">
                    <a:lumMod val="25000"/>
                  </a:schemeClr>
                </a:solidFill>
              </a:rPr>
              <a:t>با</a:t>
            </a:r>
          </a:p>
          <a:p>
            <a:pPr algn="ctr">
              <a:buNone/>
            </a:pPr>
            <a:r>
              <a:rPr lang="fa-IR" sz="4000" b="1" dirty="0" smtClean="0">
                <a:solidFill>
                  <a:schemeClr val="bg2">
                    <a:lumMod val="25000"/>
                  </a:schemeClr>
                </a:solidFill>
              </a:rPr>
              <a:t>چشم انداز</a:t>
            </a:r>
          </a:p>
          <a:p>
            <a:pPr algn="just">
              <a:buNone/>
            </a:pPr>
            <a:endParaRPr lang="fa-IR" sz="2000" dirty="0" smtClean="0"/>
          </a:p>
          <a:p>
            <a:pPr algn="ctr">
              <a:buNone/>
            </a:pPr>
            <a:r>
              <a:rPr lang="fa-IR" sz="2800" dirty="0" smtClean="0"/>
              <a:t> </a:t>
            </a:r>
            <a:endParaRPr lang="en-US" sz="2800" dirty="0" smtClean="0"/>
          </a:p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/>
          <a:lstStyle/>
          <a:p>
            <a:pPr>
              <a:buNone/>
            </a:pPr>
            <a:endParaRPr lang="fa-IR" sz="28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>
              <a:buNone/>
            </a:pP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</a:rPr>
              <a:t>چشم انداز حاکمیت بالینی در دانشگاه علوم پزشکی قزوین </a:t>
            </a:r>
            <a:r>
              <a:rPr lang="fa-IR" dirty="0" smtClean="0"/>
              <a:t> </a:t>
            </a:r>
          </a:p>
          <a:p>
            <a:pPr>
              <a:buNone/>
            </a:pPr>
            <a:r>
              <a:rPr lang="fa-IR" dirty="0" smtClean="0"/>
              <a:t> </a:t>
            </a:r>
          </a:p>
          <a:p>
            <a:pPr algn="just"/>
            <a:r>
              <a:rPr lang="fa-IR" sz="2800" dirty="0" smtClean="0"/>
              <a:t>"توانا در ارائه مراقبت های سلامت منطبق با استانداردهاي ملي و منطقه اي، اثربخش، پاسخگو، بیمارمحور و با کیفیت تضمین شده، توانمند در مديريت و كاستن از خطرها و خطاهاي پزشكي، داراي رويكرد پژوهش محور با قابليت بهره برداري مناسب از فناوري و نوآوري، و داراي رتبه برتر در ارائه خدمات باليني كيفي در منطقه .</a:t>
            </a:r>
          </a:p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549</TotalTime>
  <Words>1031</Words>
  <Application>Microsoft Office PowerPoint</Application>
  <PresentationFormat>On-screen Show (4:3)</PresentationFormat>
  <Paragraphs>194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Oriel</vt:lpstr>
      <vt:lpstr>حاکمیت بالینی   CLINICAL GOVERNANCE</vt:lpstr>
      <vt:lpstr>Slide 2</vt:lpstr>
      <vt:lpstr>خلاصه گزارش اقدامات انجام شده در سال 89 </vt:lpstr>
      <vt:lpstr>Slide 4</vt:lpstr>
      <vt:lpstr>نتایج کلی درمجموع بیمارستانهای مورد ارزیابی</vt:lpstr>
      <vt:lpstr>Slide 6</vt:lpstr>
      <vt:lpstr>Slide 7</vt:lpstr>
      <vt:lpstr>Slide 8</vt:lpstr>
      <vt:lpstr>Slide 9</vt:lpstr>
      <vt:lpstr>Slide 10</vt:lpstr>
      <vt:lpstr>اهداف اختصاصی 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انتظارات </vt:lpstr>
      <vt:lpstr>انتظارات </vt:lpstr>
      <vt:lpstr>پیشنهادات </vt:lpstr>
      <vt:lpstr>با تشکر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حاکمیت بالینی   CLINICAL GOVERNANCE</dc:title>
  <dc:creator>user</dc:creator>
  <cp:lastModifiedBy>bromandh1</cp:lastModifiedBy>
  <cp:revision>41</cp:revision>
  <dcterms:created xsi:type="dcterms:W3CDTF">2011-04-25T19:33:39Z</dcterms:created>
  <dcterms:modified xsi:type="dcterms:W3CDTF">2011-07-26T07:02:33Z</dcterms:modified>
</cp:coreProperties>
</file>